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  <p:sldMasterId id="214748366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League Spartan Medium"/>
      <p:regular r:id="rId28"/>
      <p:bold r:id="rId29"/>
    </p:embeddedFont>
    <p:embeddedFont>
      <p:font typeface="League Spartan"/>
      <p:regular r:id="rId30"/>
      <p:bold r:id="rId31"/>
    </p:embeddedFont>
    <p:embeddedFont>
      <p:font typeface="Inter"/>
      <p:regular r:id="rId32"/>
      <p:bold r:id="rId33"/>
    </p:embeddedFont>
    <p:embeddedFont>
      <p:font typeface="Poppi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CB371BB-0BF1-4173-AC27-B5BC8192C596}">
  <a:tblStyle styleId="{DCB371BB-0BF1-4173-AC27-B5BC8192C5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LeagueSpartanMedium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eagueSpartanMedium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eagueSpartan-bold.fntdata"/><Relationship Id="rId30" Type="http://schemas.openxmlformats.org/officeDocument/2006/relationships/font" Target="fonts/LeagueSpartan-regular.fntdata"/><Relationship Id="rId11" Type="http://schemas.openxmlformats.org/officeDocument/2006/relationships/slide" Target="slides/slide4.xml"/><Relationship Id="rId33" Type="http://schemas.openxmlformats.org/officeDocument/2006/relationships/font" Target="fonts/Inter-bold.fntdata"/><Relationship Id="rId10" Type="http://schemas.openxmlformats.org/officeDocument/2006/relationships/slide" Target="slides/slide3.xml"/><Relationship Id="rId32" Type="http://schemas.openxmlformats.org/officeDocument/2006/relationships/font" Target="fonts/Inter-regular.fntdata"/><Relationship Id="rId13" Type="http://schemas.openxmlformats.org/officeDocument/2006/relationships/slide" Target="slides/slide6.xml"/><Relationship Id="rId35" Type="http://schemas.openxmlformats.org/officeDocument/2006/relationships/font" Target="fonts/Poppins-bold.fntdata"/><Relationship Id="rId12" Type="http://schemas.openxmlformats.org/officeDocument/2006/relationships/slide" Target="slides/slide5.xml"/><Relationship Id="rId34" Type="http://schemas.openxmlformats.org/officeDocument/2006/relationships/font" Target="fonts/Poppins-regular.fntdata"/><Relationship Id="rId15" Type="http://schemas.openxmlformats.org/officeDocument/2006/relationships/slide" Target="slides/slide8.xml"/><Relationship Id="rId37" Type="http://schemas.openxmlformats.org/officeDocument/2006/relationships/font" Target="fonts/Poppins-boldItalic.fntdata"/><Relationship Id="rId14" Type="http://schemas.openxmlformats.org/officeDocument/2006/relationships/slide" Target="slides/slide7.xml"/><Relationship Id="rId36" Type="http://schemas.openxmlformats.org/officeDocument/2006/relationships/font" Target="fonts/Poppi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2be730664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2be730664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2be730664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2be730664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be730664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be730664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2be730664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2be730664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2be730664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2be730664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be730664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be730664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2be730664a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2be730664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2be730664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2be730664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2be730664a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2be730664a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2be730664a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2be730664a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SLIDES_API91411908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SLIDES_API91411908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SLIDES_API91411908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SLIDES_API91411908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SLIDES_API91411908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SLIDES_API91411908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SLIDES_API91411908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SLIDES_API91411908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SLIDES_API91411908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SLIDES_API91411908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SLIDES_API91411908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SLIDES_API91411908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be730664a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be730664a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SLIDES_API76736722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SLIDES_API76736722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be730664a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2be730664a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Introduction_Slide_1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58" name="Google Shape;5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7871" r="4470" t="0"/>
          <a:stretch/>
        </p:blipFill>
        <p:spPr>
          <a:xfrm rot="5399995">
            <a:off x="5161977" y="1270987"/>
            <a:ext cx="5149824" cy="2601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1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99075" y="1913100"/>
            <a:ext cx="3244926" cy="32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/>
          <p:nvPr>
            <p:ph idx="2" type="pic"/>
          </p:nvPr>
        </p:nvSpPr>
        <p:spPr>
          <a:xfrm>
            <a:off x="5843075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27196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891">
          <p15:clr>
            <a:srgbClr val="E46962"/>
          </p15:clr>
        </p15:guide>
        <p15:guide id="7" orient="horz" pos="1086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2">
  <p:cSld name="TITLE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6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flipH="1">
            <a:off x="0" y="-348137"/>
            <a:ext cx="1836600" cy="359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49205" t="0"/>
          <a:stretch/>
        </p:blipFill>
        <p:spPr>
          <a:xfrm rot="10800000">
            <a:off x="0" y="1892238"/>
            <a:ext cx="1836600" cy="3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6"/>
          <p:cNvSpPr/>
          <p:nvPr>
            <p:ph idx="2" type="pic"/>
          </p:nvPr>
        </p:nvSpPr>
        <p:spPr>
          <a:xfrm>
            <a:off x="642700" y="632300"/>
            <a:ext cx="2615100" cy="39189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72" name="Google Shape;72;p16"/>
          <p:cNvSpPr/>
          <p:nvPr/>
        </p:nvSpPr>
        <p:spPr>
          <a:xfrm rot="-695">
            <a:off x="8410293" y="4393362"/>
            <a:ext cx="1484700" cy="1476900"/>
          </a:xfrm>
          <a:prstGeom prst="pie">
            <a:avLst>
              <a:gd fmla="val 10804369" name="adj1"/>
              <a:gd fmla="val 16200000" name="adj2"/>
            </a:avLst>
          </a:prstGeom>
          <a:gradFill>
            <a:gsLst>
              <a:gs pos="0">
                <a:srgbClr val="FFC982"/>
              </a:gs>
              <a:gs pos="100000">
                <a:srgbClr val="F58F09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C2C2C"/>
              </a:solidFill>
            </a:endParaRPr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" name="Google Shape;74;p16"/>
          <p:cNvSpPr/>
          <p:nvPr/>
        </p:nvSpPr>
        <p:spPr>
          <a:xfrm>
            <a:off x="4800600" y="632300"/>
            <a:ext cx="775500" cy="131400"/>
          </a:xfrm>
          <a:prstGeom prst="roundRect">
            <a:avLst>
              <a:gd fmla="val 50000" name="adj"/>
            </a:avLst>
          </a:prstGeom>
          <a:solidFill>
            <a:srgbClr val="F47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024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Title_Body_3">
  <p:cSld name="TITLE_1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80" name="Google Shape;80;p17"/>
          <p:cNvPicPr preferRelativeResize="0"/>
          <p:nvPr/>
        </p:nvPicPr>
        <p:blipFill rotWithShape="1">
          <a:blip r:embed="rId2">
            <a:alphaModFix/>
          </a:blip>
          <a:srcRect b="13464" l="0" r="49205" t="0"/>
          <a:stretch/>
        </p:blipFill>
        <p:spPr>
          <a:xfrm flipH="1">
            <a:off x="8025" y="3162568"/>
            <a:ext cx="1168200" cy="19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67571" y="475900"/>
            <a:ext cx="374904" cy="374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_Outro_1">
  <p:cSld name="TITLE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87" name="Google Shape;8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54825" y="1117275"/>
            <a:ext cx="590075" cy="5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 Medium"/>
              <a:buNone/>
              <a:defRPr sz="2800">
                <a:solidFill>
                  <a:schemeClr val="dk1"/>
                </a:solidFill>
                <a:latin typeface="League Spartan Medium"/>
                <a:ea typeface="League Spartan Medium"/>
                <a:cs typeface="League Spartan Medium"/>
                <a:sym typeface="League Spartan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Inter"/>
              <a:buChar char="●"/>
              <a:defRPr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9.jpg"/><Relationship Id="rId5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25.png"/><Relationship Id="rId5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jpg"/><Relationship Id="rId4" Type="http://schemas.openxmlformats.org/officeDocument/2006/relationships/image" Target="../media/image23.jp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7.jpg"/><Relationship Id="rId5" Type="http://schemas.openxmlformats.org/officeDocument/2006/relationships/image" Target="../media/image8.jpg"/><Relationship Id="rId6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7.jpg"/><Relationship Id="rId5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type="ctrTitle"/>
          </p:nvPr>
        </p:nvSpPr>
        <p:spPr>
          <a:xfrm>
            <a:off x="311708" y="5191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nmanned Aerial Vehicle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(UAV)</a:t>
            </a:r>
            <a:endParaRPr/>
          </a:p>
        </p:txBody>
      </p:sp>
      <p:sp>
        <p:nvSpPr>
          <p:cNvPr id="94" name="Google Shape;94;p20"/>
          <p:cNvSpPr txBox="1"/>
          <p:nvPr>
            <p:ph idx="1" type="subTitle"/>
          </p:nvPr>
        </p:nvSpPr>
        <p:spPr>
          <a:xfrm>
            <a:off x="311700" y="2941450"/>
            <a:ext cx="8520600" cy="19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7"/>
              <a:t>Course Code	: MCTE 4362</a:t>
            </a:r>
            <a:endParaRPr sz="368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7"/>
              <a:t>Lecturer : Dr. Zulkifli bin Zainal Abidin</a:t>
            </a:r>
            <a:endParaRPr sz="368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7"/>
              <a:t>Slide by : Muhammad Iqmal Danish bin Hasnan (1912461)</a:t>
            </a:r>
            <a:endParaRPr sz="3687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Propulsion System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 b="16501" l="0" r="0" t="16501"/>
          <a:stretch/>
        </p:blipFill>
        <p:spPr>
          <a:xfrm>
            <a:off x="309800" y="1574075"/>
            <a:ext cx="2731374" cy="182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4">
            <a:alphaModFix/>
          </a:blip>
          <a:srcRect b="0" l="29088" r="29088" t="0"/>
          <a:stretch/>
        </p:blipFill>
        <p:spPr>
          <a:xfrm>
            <a:off x="3302242" y="1574075"/>
            <a:ext cx="2489744" cy="182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 rotWithShape="1">
          <a:blip r:embed="rId5">
            <a:alphaModFix/>
          </a:blip>
          <a:srcRect b="641" l="0" r="0" t="641"/>
          <a:stretch/>
        </p:blipFill>
        <p:spPr>
          <a:xfrm>
            <a:off x="6081675" y="1574075"/>
            <a:ext cx="2805120" cy="18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9"/>
          <p:cNvSpPr txBox="1"/>
          <p:nvPr/>
        </p:nvSpPr>
        <p:spPr>
          <a:xfrm>
            <a:off x="808500" y="3403975"/>
            <a:ext cx="17340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DJI Phantom 4 Pro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7" name="Google Shape;187;p29"/>
          <p:cNvSpPr txBox="1"/>
          <p:nvPr/>
        </p:nvSpPr>
        <p:spPr>
          <a:xfrm>
            <a:off x="612889" y="3757975"/>
            <a:ext cx="21252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Electric Propulsion System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8" name="Google Shape;188;p29"/>
          <p:cNvSpPr txBox="1"/>
          <p:nvPr/>
        </p:nvSpPr>
        <p:spPr>
          <a:xfrm>
            <a:off x="6207650" y="3403975"/>
            <a:ext cx="25716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NASA Helios UAV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3345012" y="3403975"/>
            <a:ext cx="24042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AeroVironment Global Observer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3530251" y="3757975"/>
            <a:ext cx="20337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Jet Propulsion System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6579342" y="3757975"/>
            <a:ext cx="18282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Solar Propulsion System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Propulsion System</a:t>
            </a:r>
            <a:endParaRPr/>
          </a:p>
        </p:txBody>
      </p:sp>
      <p:graphicFrame>
        <p:nvGraphicFramePr>
          <p:cNvPr id="197" name="Google Shape;197;p30"/>
          <p:cNvGraphicFramePr/>
          <p:nvPr/>
        </p:nvGraphicFramePr>
        <p:xfrm>
          <a:off x="131350" y="99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{DCB371BB-0BF1-4173-AC27-B5BC8192C596}</a:tableStyleId>
              </a:tblPr>
              <a:tblGrid>
                <a:gridCol w="1325850"/>
                <a:gridCol w="2499250"/>
                <a:gridCol w="2658000"/>
                <a:gridCol w="2449075"/>
              </a:tblGrid>
              <a:tr h="36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eague Spartan Medium"/>
                          <a:ea typeface="League Spartan Medium"/>
                          <a:cs typeface="League Spartan Medium"/>
                          <a:sym typeface="League Spartan Medium"/>
                        </a:rPr>
                        <a:t>Electric Propulsion System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Jet Propulsion System</a:t>
                      </a:r>
                      <a:endParaRPr sz="12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Solar Propulsion System</a:t>
                      </a:r>
                      <a:endParaRPr sz="12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</a:tr>
              <a:tr h="9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Explanation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Uses electric motors to generate thrust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Powered by batteries or fuel cells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Uses a combination of air intake and combustion to generate high-speed thrust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Typically used in high-speed, high-altitude UAVs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Uses photovoltaic cells to generate electricity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Powers the onboard systems and motors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Advantages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Quiet and efficient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Produce no emissions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High speed and altitude capabilities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Longer range and faster flight times.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Long flight times and the ability to operate continuously in daylight, with no need for recharging or refueling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7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Disadvantages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Limited flight time due to battery capacity, and the need for recharging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High fuel consumption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High noise levels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Limited flight times at night or in low-light conditions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Reduced performance in cloudy weather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Applications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Mapping, surveying, and environmental monitoring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Military and defense, atmospheric research, and meteorological studies.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Climate research, remote sensing, and long-term environmental monitoring.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DJI Phantom 4 Pro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AeroVironment Global Observer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NASA Helios UAV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System &amp; Control</a:t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 rotWithShape="1">
          <a:blip r:embed="rId3">
            <a:alphaModFix/>
          </a:blip>
          <a:srcRect b="1690" l="0" r="0" t="1681"/>
          <a:stretch/>
        </p:blipFill>
        <p:spPr>
          <a:xfrm>
            <a:off x="309800" y="1574075"/>
            <a:ext cx="2731374" cy="18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 rotWithShape="1">
          <a:blip r:embed="rId4">
            <a:alphaModFix/>
          </a:blip>
          <a:srcRect b="0" l="4354" r="4354" t="0"/>
          <a:stretch/>
        </p:blipFill>
        <p:spPr>
          <a:xfrm>
            <a:off x="3302242" y="1574075"/>
            <a:ext cx="2489744" cy="18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 rotWithShape="1">
          <a:blip r:embed="rId5">
            <a:alphaModFix/>
          </a:blip>
          <a:srcRect b="0" l="6799" r="6799" t="0"/>
          <a:stretch/>
        </p:blipFill>
        <p:spPr>
          <a:xfrm>
            <a:off x="6081675" y="1574075"/>
            <a:ext cx="2805120" cy="18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/>
          <p:nvPr/>
        </p:nvSpPr>
        <p:spPr>
          <a:xfrm>
            <a:off x="519888" y="3403975"/>
            <a:ext cx="23112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Inertial Navigation System (INS)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6579138" y="3403975"/>
            <a:ext cx="18102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Visual Odometry (VO)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3715366" y="3396325"/>
            <a:ext cx="1663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LiDAR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Navigation System &amp; Control</a:t>
            </a:r>
            <a:endParaRPr/>
          </a:p>
        </p:txBody>
      </p:sp>
      <p:graphicFrame>
        <p:nvGraphicFramePr>
          <p:cNvPr id="214" name="Google Shape;214;p32"/>
          <p:cNvGraphicFramePr/>
          <p:nvPr/>
        </p:nvGraphicFramePr>
        <p:xfrm>
          <a:off x="131350" y="99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{DCB371BB-0BF1-4173-AC27-B5BC8192C596}</a:tableStyleId>
              </a:tblPr>
              <a:tblGrid>
                <a:gridCol w="1325850"/>
                <a:gridCol w="2499250"/>
                <a:gridCol w="2658000"/>
                <a:gridCol w="2449075"/>
              </a:tblGrid>
              <a:tr h="36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eague Spartan Medium"/>
                          <a:ea typeface="League Spartan Medium"/>
                          <a:cs typeface="League Spartan Medium"/>
                          <a:sym typeface="League Spartan Medium"/>
                        </a:rPr>
                        <a:t>Inertial Navigation System (INS)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LiDAR</a:t>
                      </a:r>
                      <a:endParaRPr sz="12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Visual Odometry (VO)</a:t>
                      </a:r>
                      <a:endParaRPr sz="12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</a:tr>
              <a:tr h="9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Explanation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Measures the vehicle's acceleration and angular rate to determine its position and velocity relative to its starting point. 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Uses lasers to generate high-resolution 3D maps of the environment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Allowing for accurate position and obstacle detection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Uses visual images from cameras mounted on the UAV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Estimate the vehicle's motion and position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Advantages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Not dependent on external signals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Reliable in GPS-denied environments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Provides highly accurate 3D maps of the environment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Can be used in low-light or GPS-denied environments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Provides high-accuracy position and velocity estimates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Can be used in GPS-denied environments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7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Disadvantages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Accumulates errors over time, leading to position drift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Requires initial calibration and periodic updates to maintain accuracy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Expensive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Requires high-power consumption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</a:t>
                      </a:r>
                      <a:r>
                        <a:rPr lang="en" sz="1000"/>
                        <a:t>an be affected by weather conditions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Requires high-quality cameras and processing power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Sensitive to lighting and environmental conditions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Applications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Autonomous navigation and avionics systems for aircraft navigation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Autonomous navigation, surveying, mapping, and other geospatial applications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Autonomous navigation,robotics and augmented reality applications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DJI Matrice 600 Pro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DJI M600 Pro RTK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DJI Mavic 2 Pro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(Payload)</a:t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3">
            <a:alphaModFix/>
          </a:blip>
          <a:srcRect b="16501" l="0" r="0" t="16501"/>
          <a:stretch/>
        </p:blipFill>
        <p:spPr>
          <a:xfrm>
            <a:off x="309800" y="1574075"/>
            <a:ext cx="2731374" cy="18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/>
        </p:nvSpPr>
        <p:spPr>
          <a:xfrm>
            <a:off x="808500" y="3403975"/>
            <a:ext cx="17457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Velodyne VLP-16 LiDAR Sensor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33"/>
          <p:cNvSpPr txBox="1"/>
          <p:nvPr/>
        </p:nvSpPr>
        <p:spPr>
          <a:xfrm>
            <a:off x="6644150" y="3403975"/>
            <a:ext cx="16986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AILF U10 Gas Sensor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3" name="Google Shape;223;p33"/>
          <p:cNvSpPr txBox="1"/>
          <p:nvPr/>
        </p:nvSpPr>
        <p:spPr>
          <a:xfrm>
            <a:off x="3345012" y="3403975"/>
            <a:ext cx="24042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DJI Zenmuse XT2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212" y="1178425"/>
            <a:ext cx="2101776" cy="21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3187" y="1123450"/>
            <a:ext cx="2280525" cy="228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4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 (Payload)</a:t>
            </a:r>
            <a:endParaRPr/>
          </a:p>
        </p:txBody>
      </p:sp>
      <p:graphicFrame>
        <p:nvGraphicFramePr>
          <p:cNvPr id="231" name="Google Shape;231;p34"/>
          <p:cNvGraphicFramePr/>
          <p:nvPr/>
        </p:nvGraphicFramePr>
        <p:xfrm>
          <a:off x="131350" y="99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{DCB371BB-0BF1-4173-AC27-B5BC8192C596}</a:tableStyleId>
              </a:tblPr>
              <a:tblGrid>
                <a:gridCol w="1325850"/>
                <a:gridCol w="2499250"/>
                <a:gridCol w="2658000"/>
                <a:gridCol w="2449075"/>
              </a:tblGrid>
              <a:tr h="36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eague Spartan Medium"/>
                          <a:ea typeface="League Spartan Medium"/>
                          <a:cs typeface="League Spartan Medium"/>
                          <a:sym typeface="League Spartan Medium"/>
                        </a:rPr>
                        <a:t>LiDAR </a:t>
                      </a:r>
                      <a:r>
                        <a:rPr lang="en" sz="1100">
                          <a:solidFill>
                            <a:schemeClr val="dk1"/>
                          </a:solidFill>
                          <a:latin typeface="League Spartan Medium"/>
                          <a:ea typeface="League Spartan Medium"/>
                          <a:cs typeface="League Spartan Medium"/>
                          <a:sym typeface="League Spartan Medium"/>
                        </a:rPr>
                        <a:t>(Light Detection and Ranging)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Thermal Imaging</a:t>
                      </a:r>
                      <a:endParaRPr sz="11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Gas and Chemical Sensors</a:t>
                      </a:r>
                      <a:endParaRPr sz="11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</a:tr>
              <a:tr h="9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Explanation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Uses laser pulses to measure distances between the drone and the ground, buildings, and other objects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The data is then used to create 3D models or maps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Captures heat signatures from objects and areas using an infrared camera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The data is then used to create heat maps or detect temperature differences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Used to detect and measure the presence of various gases and chemicals in the air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Advantages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High accuracy and precision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Capture data even in low light conditions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Can penetrate vegetation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Can detect temperature differences in hard-to-reach areas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Can be used in low light conditions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Can detect potential fire hazards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Can detect harmful gases and chemicals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Can be used in hazardous environments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Can monitor air quality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77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Disadvantages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Expensive equipment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Limited range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Requires specialized training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Limited accuracy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Affected by weather conditions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Requires specialized training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Limited range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Requires specialized training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Can be affected by weather conditions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Applications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Forestry, agriculture, and archaeology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Search and rescue, building inspections, and agriculture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Environmental monitoring, emergency response, and public safety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4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Velodyne VLP-16 LiDAR Sensor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DJI Zenmuse XT2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AILF U10 Gas Sensor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Transmission (Communication)</a:t>
            </a:r>
            <a:endParaRPr/>
          </a:p>
        </p:txBody>
      </p:sp>
      <p:sp>
        <p:nvSpPr>
          <p:cNvPr id="237" name="Google Shape;237;p35"/>
          <p:cNvSpPr txBox="1"/>
          <p:nvPr/>
        </p:nvSpPr>
        <p:spPr>
          <a:xfrm>
            <a:off x="808500" y="3403975"/>
            <a:ext cx="17457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Wireless Transmission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8" name="Google Shape;238;p35"/>
          <p:cNvSpPr txBox="1"/>
          <p:nvPr/>
        </p:nvSpPr>
        <p:spPr>
          <a:xfrm>
            <a:off x="6644150" y="3403975"/>
            <a:ext cx="16986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Satellite Transmission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3345012" y="3403975"/>
            <a:ext cx="24042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Optical Transmission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 rotWithShape="1">
          <a:blip r:embed="rId3">
            <a:alphaModFix/>
          </a:blip>
          <a:srcRect b="1811" l="0" r="0" t="1821"/>
          <a:stretch/>
        </p:blipFill>
        <p:spPr>
          <a:xfrm>
            <a:off x="3496212" y="1178425"/>
            <a:ext cx="2101776" cy="2101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838" y="1178425"/>
            <a:ext cx="2627218" cy="21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725" y="1799125"/>
            <a:ext cx="3195201" cy="14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Transmission (Communication)</a:t>
            </a:r>
            <a:endParaRPr/>
          </a:p>
        </p:txBody>
      </p:sp>
      <p:graphicFrame>
        <p:nvGraphicFramePr>
          <p:cNvPr id="248" name="Google Shape;248;p36"/>
          <p:cNvGraphicFramePr/>
          <p:nvPr/>
        </p:nvGraphicFramePr>
        <p:xfrm>
          <a:off x="131350" y="99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{DCB371BB-0BF1-4173-AC27-B5BC8192C596}</a:tableStyleId>
              </a:tblPr>
              <a:tblGrid>
                <a:gridCol w="1325850"/>
                <a:gridCol w="2499250"/>
                <a:gridCol w="2658000"/>
                <a:gridCol w="2449075"/>
              </a:tblGrid>
              <a:tr h="36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eague Spartan Medium"/>
                          <a:ea typeface="League Spartan Medium"/>
                          <a:cs typeface="League Spartan Medium"/>
                          <a:sym typeface="League Spartan Medium"/>
                        </a:rPr>
                        <a:t>Wireless Transmission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Optical Transmission</a:t>
                      </a:r>
                      <a:endParaRPr sz="12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Satellite Transmission</a:t>
                      </a:r>
                      <a:endParaRPr sz="12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</a:tr>
              <a:tr h="9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Explanation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Transfer of data over radio waves, typically using Wi-Fi, Bluetooth, or cellular networks.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Uses light waves to transfer data, typically through fiber optic cables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Uses communication satellites to transfer data between devices on the ground or in the air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Advantages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Convenient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Easy to use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Fast and secure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Can cover large distances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Reliable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Can cover large distance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7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Disadvantages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Slower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Can be less reliable than wired transmission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Expensive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</a:t>
                      </a:r>
                      <a:r>
                        <a:rPr lang="en" sz="1000"/>
                        <a:t>equires specialized equipment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Expensive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Requires specialized equipment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Applications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Transmit images and video captured by the drone's camera to a smartphone or tablet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Transmit high-definition video and images captured by the drone's camera to the remote operator or pilot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Transmit data and images to ground stations from remote locations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DJI Mavic Air 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Parrot Anafi USA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Insitu ScanEagle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Power Management</a:t>
            </a:r>
            <a:endParaRPr/>
          </a:p>
        </p:txBody>
      </p:sp>
      <p:sp>
        <p:nvSpPr>
          <p:cNvPr id="254" name="Google Shape;254;p37"/>
          <p:cNvSpPr txBox="1"/>
          <p:nvPr/>
        </p:nvSpPr>
        <p:spPr>
          <a:xfrm>
            <a:off x="808500" y="3403975"/>
            <a:ext cx="17457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Energy Harvesting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5" name="Google Shape;255;p37"/>
          <p:cNvSpPr txBox="1"/>
          <p:nvPr/>
        </p:nvSpPr>
        <p:spPr>
          <a:xfrm>
            <a:off x="6644150" y="3403975"/>
            <a:ext cx="16986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Fuel Cell Power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37"/>
          <p:cNvSpPr txBox="1"/>
          <p:nvPr/>
        </p:nvSpPr>
        <p:spPr>
          <a:xfrm>
            <a:off x="2936971" y="3403975"/>
            <a:ext cx="30840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Battery Power</a:t>
            </a:r>
            <a:endParaRPr sz="11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(</a:t>
            </a:r>
            <a:r>
              <a:rPr lang="en" sz="1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Lithium Ion Polymer Rechargeable Battery)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00" y="1178425"/>
            <a:ext cx="2752710" cy="21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851" y="1321200"/>
            <a:ext cx="2096246" cy="1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2100" y="997388"/>
            <a:ext cx="1982700" cy="2341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Management</a:t>
            </a:r>
            <a:endParaRPr/>
          </a:p>
        </p:txBody>
      </p:sp>
      <p:graphicFrame>
        <p:nvGraphicFramePr>
          <p:cNvPr id="265" name="Google Shape;265;p38"/>
          <p:cNvGraphicFramePr/>
          <p:nvPr/>
        </p:nvGraphicFramePr>
        <p:xfrm>
          <a:off x="105913" y="890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{DCB371BB-0BF1-4173-AC27-B5BC8192C596}</a:tableStyleId>
              </a:tblPr>
              <a:tblGrid>
                <a:gridCol w="1325850"/>
                <a:gridCol w="2499250"/>
                <a:gridCol w="2658000"/>
                <a:gridCol w="2449075"/>
              </a:tblGrid>
              <a:tr h="36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Type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League Spartan Medium"/>
                          <a:ea typeface="League Spartan Medium"/>
                          <a:cs typeface="League Spartan Medium"/>
                          <a:sym typeface="League Spartan Medium"/>
                        </a:rPr>
                        <a:t>Energy Harvesting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Battery Power</a:t>
                      </a:r>
                      <a:endParaRPr sz="11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Fuel Cell Power</a:t>
                      </a:r>
                      <a:endParaRPr sz="11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</a:tr>
              <a:tr h="9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Explanation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Process of capturing and storing energy such as </a:t>
                      </a:r>
                      <a:r>
                        <a:rPr lang="en" sz="900">
                          <a:solidFill>
                            <a:schemeClr val="dk1"/>
                          </a:solidFill>
                        </a:rPr>
                        <a:t>solar power, wind power, and kinetic energy</a:t>
                      </a:r>
                      <a:r>
                        <a:rPr lang="en" sz="900"/>
                        <a:t> from the environment to power a UAV robot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The batteries store chemical energy that is converted into electrical energy to power the drone's motors and other components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Using a fuel cell to convert hydrogen or other fuels into electricity to power the drone's motors and other components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6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Advantages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Reduces the need for external power sources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Saves costs on batteries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Increases the UAV robot's flight time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Easily rechargeable and can be swapped out for new batteries quickly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A clean source of energy that doesn't produce emissions or require any fueling infrastructure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Provide longer flight times and greater range compared to battery power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Generates only water and heat as byproducts, making it a very clean energy source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77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Disadvantages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Relies on the availability of energy sources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May not be suitable for all environments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Limited range and flight time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Batteries can be heavy, which can impact the drone's payload capacity and overall performance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Can be expensive and require specialized infrastructure for refueling</a:t>
                      </a:r>
                      <a:endParaRPr sz="900"/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Char char="●"/>
                      </a:pPr>
                      <a:r>
                        <a:rPr lang="en" sz="900"/>
                        <a:t>Fuel cells are heavy</a:t>
                      </a:r>
                      <a:endParaRPr sz="9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Applications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Environmental monitoring, agriculture, and search and rescue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Aerial photography, surveillance, and inspection tasks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Transmit data and images to ground stations from remote locations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4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Model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AeroVironment Puma AE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DJI Mavic Air 2</a:t>
                      </a:r>
                      <a:endParaRPr sz="9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Protonex UAV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32175" y="920625"/>
            <a:ext cx="76797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UAV Robot</a:t>
            </a:r>
            <a:endParaRPr/>
          </a:p>
        </p:txBody>
      </p:sp>
      <p:sp>
        <p:nvSpPr>
          <p:cNvPr id="100" name="Google Shape;100;p21"/>
          <p:cNvSpPr txBox="1"/>
          <p:nvPr>
            <p:ph idx="1" type="body"/>
          </p:nvPr>
        </p:nvSpPr>
        <p:spPr>
          <a:xfrm>
            <a:off x="632175" y="1717350"/>
            <a:ext cx="5056800" cy="19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presentation provides an overview of the history of UAV robots, from their early development for training purposes in World War I to their use in military, civilian, and commercial settings today.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time 😊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Developments (1916-1950s)</a:t>
            </a:r>
            <a:endParaRPr/>
          </a:p>
        </p:txBody>
      </p:sp>
      <p:sp>
        <p:nvSpPr>
          <p:cNvPr id="106" name="Google Shape;106;p22"/>
          <p:cNvSpPr txBox="1"/>
          <p:nvPr>
            <p:ph idx="1" type="subTitle"/>
          </p:nvPr>
        </p:nvSpPr>
        <p:spPr>
          <a:xfrm>
            <a:off x="642700" y="1723725"/>
            <a:ext cx="3605100" cy="28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first remotely controlled unmanned aircraft was developed by Archibald Low in 1916.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British developed the first radio-controlled aircraft, called the "Queen Bee," in 1935.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Germans developed the first unmanned combat aircraft, called the "Fieseler Fi 103R," during World War II.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United States Air Force developed the "Ryan Firebee" for reconnaissance and surveillance.</a:t>
            </a:r>
            <a:endParaRPr/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150" y="1647525"/>
            <a:ext cx="2175125" cy="12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6050" y="1630224"/>
            <a:ext cx="1803351" cy="132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7425" y="3290375"/>
            <a:ext cx="2142576" cy="142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0474" y="3285212"/>
            <a:ext cx="2255449" cy="14387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/>
        </p:nvSpPr>
        <p:spPr>
          <a:xfrm>
            <a:off x="4643125" y="2936375"/>
            <a:ext cx="13671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First UAV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" name="Google Shape;112;p22"/>
          <p:cNvSpPr txBox="1"/>
          <p:nvPr/>
        </p:nvSpPr>
        <p:spPr>
          <a:xfrm>
            <a:off x="7194175" y="2936375"/>
            <a:ext cx="13671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Queen Bee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4514725" y="4718750"/>
            <a:ext cx="18531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Fieseler Fi 103R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6881650" y="4718750"/>
            <a:ext cx="18531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Ryan Firebee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383075" y="1908900"/>
            <a:ext cx="2469000" cy="4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United States Navy developed the "Kettering Bug" for target practice.</a:t>
            </a:r>
            <a:endParaRPr/>
          </a:p>
        </p:txBody>
      </p:sp>
      <p:sp>
        <p:nvSpPr>
          <p:cNvPr id="120" name="Google Shape;120;p23"/>
          <p:cNvSpPr txBox="1"/>
          <p:nvPr>
            <p:ph idx="2" type="subTitle"/>
          </p:nvPr>
        </p:nvSpPr>
        <p:spPr>
          <a:xfrm>
            <a:off x="3284763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United States military developed the "Predator" for unmanned aerial reconnaissance and surveillance in the 1980s.</a:t>
            </a:r>
            <a:endParaRPr/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383075" y="1011550"/>
            <a:ext cx="7753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Advancements (1960s-1990s)</a:t>
            </a:r>
            <a:endParaRPr/>
          </a:p>
        </p:txBody>
      </p:sp>
      <p:sp>
        <p:nvSpPr>
          <p:cNvPr id="122" name="Google Shape;122;p23"/>
          <p:cNvSpPr txBox="1"/>
          <p:nvPr>
            <p:ph idx="3" type="subTitle"/>
          </p:nvPr>
        </p:nvSpPr>
        <p:spPr>
          <a:xfrm>
            <a:off x="6186450" y="1908900"/>
            <a:ext cx="2469000" cy="3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the 1990s, UAVs began to be used for civilian applications like aerial photography and mapping.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700" y="2841525"/>
            <a:ext cx="1808075" cy="16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802188" y="4468800"/>
            <a:ext cx="13671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Kettering Bug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6325" y="3162475"/>
            <a:ext cx="2050325" cy="13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3773638" y="4543025"/>
            <a:ext cx="13671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Predator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8050" y="3162475"/>
            <a:ext cx="2632275" cy="12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6890625" y="4468800"/>
            <a:ext cx="13671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Aerial mapping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632175" y="920625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Military Applications (2000s)</a:t>
            </a:r>
            <a:endParaRPr/>
          </a:p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642700" y="1723725"/>
            <a:ext cx="36051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The United States military began to use armed UAVs for combat operations in the early 2000s, including the "Predator" and "Reaper" drones.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UAVs provided new capabilities for intelligence gathering, surveillance, and precise targeting in military operations.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300" y="1647525"/>
            <a:ext cx="3455800" cy="227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6002638" y="3918775"/>
            <a:ext cx="13671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Reaper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4722075" y="997400"/>
            <a:ext cx="3589800" cy="65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Commercial Applications (2010s)</a:t>
            </a:r>
            <a:endParaRPr/>
          </a:p>
        </p:txBody>
      </p:sp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4722075" y="1959150"/>
            <a:ext cx="3589800" cy="19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UAV technology continued to advance, with a wide range of applications in military, civilian, and commercial settings.</a:t>
            </a:r>
            <a:endParaRPr/>
          </a:p>
          <a:p>
            <a:pPr indent="-3111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 UAVs are used for tasks like monitoring crops, inspecting power lines and pipelines, and conducting search and rescue operations.</a:t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25" y="1087575"/>
            <a:ext cx="3018351" cy="16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1760250" y="2704550"/>
            <a:ext cx="1367100" cy="36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666666"/>
                </a:solidFill>
              </a:rPr>
              <a:t>Agras T10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4288" y="3066350"/>
            <a:ext cx="2199024" cy="14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760250" y="4531450"/>
            <a:ext cx="1367100" cy="34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707473"/>
                </a:solidFill>
                <a:highlight>
                  <a:srgbClr val="F7F8F9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DJI M200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530400" y="2201150"/>
            <a:ext cx="80832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Components of the Vehicle</a:t>
            </a:r>
            <a:endParaRPr/>
          </a:p>
        </p:txBody>
      </p:sp>
      <p:sp>
        <p:nvSpPr>
          <p:cNvPr id="152" name="Google Shape;152;p26"/>
          <p:cNvSpPr txBox="1"/>
          <p:nvPr/>
        </p:nvSpPr>
        <p:spPr>
          <a:xfrm>
            <a:off x="958750" y="2983600"/>
            <a:ext cx="23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Hull Design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958750" y="3644000"/>
            <a:ext cx="23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Propulsion System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6233350" y="2983600"/>
            <a:ext cx="23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Data Transmission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3596050" y="3644000"/>
            <a:ext cx="23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Data Collection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6233350" y="3644000"/>
            <a:ext cx="233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Power Management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3596050" y="2983600"/>
            <a:ext cx="233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Navigation System and Control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Hull Design</a:t>
            </a:r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00" y="1574075"/>
            <a:ext cx="2731374" cy="182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242" y="1574075"/>
            <a:ext cx="2489744" cy="18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1675" y="1574075"/>
            <a:ext cx="2805120" cy="1829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991925" y="3403975"/>
            <a:ext cx="13671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DJI Mavic 2 Pro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761392" y="3757975"/>
            <a:ext cx="18282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Monocoque Hull Design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6207650" y="3403975"/>
            <a:ext cx="25716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Northrop Grumman X-47B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3345012" y="3403975"/>
            <a:ext cx="24042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General Atomics MQ-1 Predator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3530251" y="3757975"/>
            <a:ext cx="20337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Tube-and-Wing Hull Design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6579342" y="3757975"/>
            <a:ext cx="18282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nter"/>
                <a:ea typeface="Inter"/>
                <a:cs typeface="Inter"/>
                <a:sym typeface="Inter"/>
              </a:rPr>
              <a:t>Blended Wing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1161650" y="270500"/>
            <a:ext cx="50460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Hull Design</a:t>
            </a:r>
            <a:endParaRPr/>
          </a:p>
        </p:txBody>
      </p:sp>
      <p:graphicFrame>
        <p:nvGraphicFramePr>
          <p:cNvPr id="177" name="Google Shape;177;p28"/>
          <p:cNvGraphicFramePr/>
          <p:nvPr/>
        </p:nvGraphicFramePr>
        <p:xfrm>
          <a:off x="131350" y="997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{DCB371BB-0BF1-4173-AC27-B5BC8192C596}</a:tableStyleId>
              </a:tblPr>
              <a:tblGrid>
                <a:gridCol w="1325850"/>
                <a:gridCol w="2499250"/>
                <a:gridCol w="2658000"/>
                <a:gridCol w="2449075"/>
              </a:tblGrid>
              <a:tr h="36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Type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League Spartan Medium"/>
                          <a:ea typeface="League Spartan Medium"/>
                          <a:cs typeface="League Spartan Medium"/>
                          <a:sym typeface="League Spartan Medium"/>
                        </a:rPr>
                        <a:t>Monocoque Hull Design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Tube-and-Wing Hull Design</a:t>
                      </a:r>
                      <a:endParaRPr sz="12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Blended Wing</a:t>
                      </a:r>
                      <a:endParaRPr sz="1200">
                        <a:latin typeface="League Spartan"/>
                        <a:ea typeface="League Spartan"/>
                        <a:cs typeface="League Spartan"/>
                        <a:sym typeface="League Spartan"/>
                      </a:endParaRPr>
                    </a:p>
                  </a:txBody>
                  <a:tcPr marT="91425" marB="91425" marR="91425" marL="91425"/>
                </a:tc>
              </a:tr>
              <a:tr h="952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Explanation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Lightweight and strong structure</a:t>
                      </a:r>
                      <a:endParaRPr sz="1000"/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Made of composite materials such as carbon fiber or Kevlar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Consists of a central tube or fuselage that houses the payload and wings or rotors that attach to the tube.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A hybrid between a fixed-wing and rotorcraft UAV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Features a wide and flat fuselage with wings or rotors that are blended into the body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62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Advantages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Light and efficient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Provides good protection against the weather.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Versatile and stable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Easy to manufacture and repair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Efficient 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Providing a high lift-to-drag ratio, which increases its range and payload capacity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77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Disadvantages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Expensive to manufacture and repair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May not be as durable as other hull designs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Heavy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Susceptible to wind and other environmental factors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Complex and expensive to manufacture </a:t>
                      </a:r>
                      <a:endParaRPr sz="1000"/>
                    </a:p>
                    <a:p>
                      <a:pPr indent="-2921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Char char="●"/>
                      </a:pPr>
                      <a:r>
                        <a:rPr lang="en" sz="1000"/>
                        <a:t>Difficult to maintain and repair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Applications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Surveillance, reconnaissance, and mapping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Military and commercial UAVs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Military and commercial UAVs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4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DJI Mavic 2 Pro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General Atomics MQ-1 Predator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Northrop Grumman X-47B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Monochrome - v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